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9"/>
  </p:notesMasterIdLst>
  <p:handoutMasterIdLst>
    <p:handoutMasterId r:id="rId30"/>
  </p:handoutMasterIdLst>
  <p:sldIdLst>
    <p:sldId id="262" r:id="rId2"/>
    <p:sldId id="279" r:id="rId3"/>
    <p:sldId id="310" r:id="rId4"/>
    <p:sldId id="311" r:id="rId5"/>
    <p:sldId id="290" r:id="rId6"/>
    <p:sldId id="315" r:id="rId7"/>
    <p:sldId id="312" r:id="rId8"/>
    <p:sldId id="288" r:id="rId9"/>
    <p:sldId id="309" r:id="rId10"/>
    <p:sldId id="270" r:id="rId11"/>
    <p:sldId id="304" r:id="rId12"/>
    <p:sldId id="305" r:id="rId13"/>
    <p:sldId id="307" r:id="rId14"/>
    <p:sldId id="292" r:id="rId15"/>
    <p:sldId id="295" r:id="rId16"/>
    <p:sldId id="294" r:id="rId17"/>
    <p:sldId id="296" r:id="rId18"/>
    <p:sldId id="293" r:id="rId19"/>
    <p:sldId id="297" r:id="rId20"/>
    <p:sldId id="298" r:id="rId21"/>
    <p:sldId id="299" r:id="rId22"/>
    <p:sldId id="300" r:id="rId23"/>
    <p:sldId id="301" r:id="rId24"/>
    <p:sldId id="303" r:id="rId25"/>
    <p:sldId id="291" r:id="rId26"/>
    <p:sldId id="313" r:id="rId27"/>
    <p:sldId id="31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e Tolu Fayemi" initials="ATF" lastIdx="1" clrIdx="0">
    <p:extLst>
      <p:ext uri="{19B8F6BF-5375-455C-9EA6-DF929625EA0E}">
        <p15:presenceInfo xmlns:p15="http://schemas.microsoft.com/office/powerpoint/2012/main" userId="d6ed9d6e395220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89" autoAdjust="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Global Membership Numbers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07712707786527E-2"/>
          <c:y val="3.299451796671727E-2"/>
          <c:w val="0.92877009514435693"/>
          <c:h val="0.832670184670809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Nigeria</c:v>
                </c:pt>
                <c:pt idx="1">
                  <c:v>Europe</c:v>
                </c:pt>
                <c:pt idx="2">
                  <c:v>The Americas</c:v>
                </c:pt>
                <c:pt idx="3">
                  <c:v>Global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14</c:v>
                </c:pt>
                <c:pt idx="2">
                  <c:v>9</c:v>
                </c:pt>
                <c:pt idx="3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90-4696-990D-C385B6E05E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Infrequent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Nigeria</c:v>
                </c:pt>
                <c:pt idx="1">
                  <c:v>Europe</c:v>
                </c:pt>
                <c:pt idx="2">
                  <c:v>The Americas</c:v>
                </c:pt>
                <c:pt idx="3">
                  <c:v>Global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22</c:v>
                </c:pt>
                <c:pt idx="1">
                  <c:v>4</c:v>
                </c:pt>
                <c:pt idx="2">
                  <c:v>2</c:v>
                </c:pt>
                <c:pt idx="3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90-4696-990D-C385B6E05E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Dormant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Nigeria</c:v>
                </c:pt>
                <c:pt idx="1">
                  <c:v>Europe</c:v>
                </c:pt>
                <c:pt idx="2">
                  <c:v>The Americas</c:v>
                </c:pt>
                <c:pt idx="3">
                  <c:v>Global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17</c:v>
                </c:pt>
                <c:pt idx="1">
                  <c:v>6</c:v>
                </c:pt>
                <c:pt idx="2">
                  <c:v>6</c:v>
                </c:pt>
                <c:pt idx="3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90-4696-990D-C385B6E05E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68270560"/>
        <c:axId val="208919640"/>
      </c:barChart>
      <c:catAx>
        <c:axId val="268270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/>
                  <a:t>Regions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19640"/>
        <c:crosses val="autoZero"/>
        <c:auto val="1"/>
        <c:lblAlgn val="ctr"/>
        <c:lblOffset val="100"/>
        <c:noMultiLvlLbl val="0"/>
      </c:catAx>
      <c:valAx>
        <c:axId val="20891964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/>
                  <a:t>Numbers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26827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7712707786527E-2"/>
          <c:y val="3.299451796671727E-2"/>
          <c:w val="0.92877009514435693"/>
          <c:h val="0.83267018467080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Nigeria (74)</c:v>
                </c:pt>
                <c:pt idx="1">
                  <c:v>Europe (24)</c:v>
                </c:pt>
                <c:pt idx="2">
                  <c:v>The Americas (17)</c:v>
                </c:pt>
                <c:pt idx="3">
                  <c:v>Global (115)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14</c:v>
                </c:pt>
                <c:pt idx="2">
                  <c:v>9</c:v>
                </c:pt>
                <c:pt idx="3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90-4696-990D-C385B6E05E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Infrequent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Nigeria (74)</c:v>
                </c:pt>
                <c:pt idx="1">
                  <c:v>Europe (24)</c:v>
                </c:pt>
                <c:pt idx="2">
                  <c:v>The Americas (17)</c:v>
                </c:pt>
                <c:pt idx="3">
                  <c:v>Global (115)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22</c:v>
                </c:pt>
                <c:pt idx="1">
                  <c:v>4</c:v>
                </c:pt>
                <c:pt idx="2">
                  <c:v>2</c:v>
                </c:pt>
                <c:pt idx="3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90-4696-990D-C385B6E05E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Nigeria (74)</c:v>
                </c:pt>
                <c:pt idx="1">
                  <c:v>Europe (24)</c:v>
                </c:pt>
                <c:pt idx="2">
                  <c:v>The Americas (17)</c:v>
                </c:pt>
                <c:pt idx="3">
                  <c:v>Global (115)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17</c:v>
                </c:pt>
                <c:pt idx="1">
                  <c:v>6</c:v>
                </c:pt>
                <c:pt idx="2">
                  <c:v>6</c:v>
                </c:pt>
                <c:pt idx="3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90-4696-990D-C385B6E05EF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8920424"/>
        <c:axId val="208917680"/>
      </c:barChart>
      <c:catAx>
        <c:axId val="20892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17680"/>
        <c:crosses val="autoZero"/>
        <c:auto val="1"/>
        <c:lblAlgn val="ctr"/>
        <c:lblOffset val="100"/>
        <c:noMultiLvlLbl val="0"/>
      </c:catAx>
      <c:valAx>
        <c:axId val="2089176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892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716043307086615"/>
          <c:y val="5.2279625356578839E-2"/>
          <c:w val="0.33623468941382328"/>
          <c:h val="6.225341296458249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19T23:38:41.78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19T23:38:41.78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19T23:38:41.78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gear1" loCatId="relationship" qsTypeId="urn:microsoft.com/office/officeart/2005/8/quickstyle/simple1" qsCatId="simple" csTypeId="urn:microsoft.com/office/officeart/2005/8/colors/accent1_1" csCatId="accent1" phldr="1"/>
      <dgm:spPr/>
    </dgm:pt>
    <dgm:pt modelId="{D0115B0F-FDFB-494B-AC0A-E04A5EC234DA}">
      <dgm:prSet phldrT="[Text]" custT="1"/>
      <dgm:spPr/>
      <dgm:t>
        <a:bodyPr/>
        <a:lstStyle/>
        <a:p>
          <a:r>
            <a:rPr lang="en-US" sz="1500" b="1" dirty="0"/>
            <a:t>Adjust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F3ECE90F-7A47-4472-9560-98DC857F992F}" type="parTrans" cxnId="{CD5AA65A-6000-4F48-85D3-EB084B6F41D0}">
      <dgm:prSet/>
      <dgm:spPr/>
      <dgm:t>
        <a:bodyPr/>
        <a:lstStyle/>
        <a:p>
          <a:endParaRPr lang="en-US"/>
        </a:p>
      </dgm:t>
    </dgm:pt>
    <dgm:pt modelId="{39A3B9F5-08CD-49EE-B590-A9FA60312E8F}" type="sibTrans" cxnId="{CD5AA65A-6000-4F48-85D3-EB084B6F41D0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pointing in clockwise direction for step 3"/>
        </a:ext>
      </dgm:extLst>
    </dgm:pt>
    <dgm:pt modelId="{B294A45F-A097-47D5-8F55-FC668EB3C982}">
      <dgm:prSet phldrT="[Text]" custT="1"/>
      <dgm:spPr/>
      <dgm:t>
        <a:bodyPr/>
        <a:lstStyle/>
        <a:p>
          <a:r>
            <a:rPr lang="en-US" sz="1500" b="1" dirty="0"/>
            <a:t>Adopt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ACBA6356-2F80-466D-9121-489D204B80B8}" type="parTrans" cxnId="{38A955D8-3C8B-463D-BA25-2C9E34FDDEBB}">
      <dgm:prSet/>
      <dgm:spPr/>
      <dgm:t>
        <a:bodyPr/>
        <a:lstStyle/>
        <a:p>
          <a:endParaRPr lang="en-US"/>
        </a:p>
      </dgm:t>
    </dgm:pt>
    <dgm:pt modelId="{881A9571-C437-40E4-90E1-61734033862D}" type="sibTrans" cxnId="{38A955D8-3C8B-463D-BA25-2C9E34FDDEBB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pointing in counterclockwise direction for step 2"/>
        </a:ext>
      </dgm:extLst>
    </dgm:pt>
    <dgm:pt modelId="{A72F579A-815F-4730-AEB0-052A4E2EADB2}">
      <dgm:prSet phldrT="[Text]" custT="1"/>
      <dgm:spPr/>
      <dgm:t>
        <a:bodyPr/>
        <a:lstStyle/>
        <a:p>
          <a:r>
            <a:rPr lang="en-US" sz="1500" b="1" dirty="0"/>
            <a:t>Adapt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8EA6516C-EB3A-4FC0-BB44-265A3652D4BC}" type="parTrans" cxnId="{D2ECF758-131A-41EE-A789-9D6FDC186481}">
      <dgm:prSet/>
      <dgm:spPr/>
      <dgm:t>
        <a:bodyPr/>
        <a:lstStyle/>
        <a:p>
          <a:endParaRPr lang="en-US"/>
        </a:p>
      </dgm:t>
    </dgm:pt>
    <dgm:pt modelId="{6B184F14-5261-4D1F-8701-947EAF068BB3}" type="sibTrans" cxnId="{D2ECF758-131A-41EE-A789-9D6FDC186481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pointing in clockwise direction for step 1"/>
        </a:ext>
      </dgm:extLst>
    </dgm:pt>
    <dgm:pt modelId="{DF72D2A9-E721-47DF-A758-78A445E0F3CE}" type="pres">
      <dgm:prSet presAssocID="{F1469E50-24C6-4156-8DAA-6DD0C1079C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19C9BB9-1ADD-4304-93EC-C9FE618B8492}" type="pres">
      <dgm:prSet presAssocID="{D0115B0F-FDFB-494B-AC0A-E04A5EC234DA}" presName="gear1" presStyleLbl="node1" presStyleIdx="0" presStyleCnt="3" custLinFactNeighborX="2165" custLinFactNeighborY="21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B49C7-064E-438E-A5AF-D06F604607BC}" type="pres">
      <dgm:prSet presAssocID="{D0115B0F-FDFB-494B-AC0A-E04A5EC234DA}" presName="gear1srcNode" presStyleLbl="node1" presStyleIdx="0" presStyleCnt="3"/>
      <dgm:spPr/>
      <dgm:t>
        <a:bodyPr/>
        <a:lstStyle/>
        <a:p>
          <a:endParaRPr lang="en-US"/>
        </a:p>
      </dgm:t>
    </dgm:pt>
    <dgm:pt modelId="{A8AE7A62-856E-43C0-A01E-AB2F291FD15A}" type="pres">
      <dgm:prSet presAssocID="{D0115B0F-FDFB-494B-AC0A-E04A5EC234DA}" presName="gear1dstNode" presStyleLbl="node1" presStyleIdx="0" presStyleCnt="3"/>
      <dgm:spPr/>
      <dgm:t>
        <a:bodyPr/>
        <a:lstStyle/>
        <a:p>
          <a:endParaRPr lang="en-US"/>
        </a:p>
      </dgm:t>
    </dgm:pt>
    <dgm:pt modelId="{1CA3202A-9CD1-47F7-9D42-23E46A72BBFC}" type="pres">
      <dgm:prSet presAssocID="{B294A45F-A097-47D5-8F55-FC668EB3C982}" presName="gear2" presStyleLbl="node1" presStyleIdx="1" presStyleCnt="3" custAng="18925984" custScaleX="156819" custScaleY="174044" custLinFactNeighborX="5830" custLinFactNeighborY="16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EE68D-5808-445A-B73B-CEFF75A2773F}" type="pres">
      <dgm:prSet presAssocID="{B294A45F-A097-47D5-8F55-FC668EB3C982}" presName="gear2srcNode" presStyleLbl="node1" presStyleIdx="1" presStyleCnt="3"/>
      <dgm:spPr/>
      <dgm:t>
        <a:bodyPr/>
        <a:lstStyle/>
        <a:p>
          <a:endParaRPr lang="en-US"/>
        </a:p>
      </dgm:t>
    </dgm:pt>
    <dgm:pt modelId="{706E9A05-70AC-494E-B29F-F414922DE00D}" type="pres">
      <dgm:prSet presAssocID="{B294A45F-A097-47D5-8F55-FC668EB3C982}" presName="gear2dstNode" presStyleLbl="node1" presStyleIdx="1" presStyleCnt="3"/>
      <dgm:spPr/>
      <dgm:t>
        <a:bodyPr/>
        <a:lstStyle/>
        <a:p>
          <a:endParaRPr lang="en-US"/>
        </a:p>
      </dgm:t>
    </dgm:pt>
    <dgm:pt modelId="{11E70583-C9D9-4A1B-9215-04DC48DCBD8D}" type="pres">
      <dgm:prSet presAssocID="{A72F579A-815F-4730-AEB0-052A4E2EADB2}" presName="gear3" presStyleLbl="node1" presStyleIdx="2" presStyleCnt="3" custScaleX="146117" custScaleY="143379" custLinFactNeighborX="23172" custLinFactNeighborY="16972"/>
      <dgm:spPr/>
      <dgm:t>
        <a:bodyPr/>
        <a:lstStyle/>
        <a:p>
          <a:endParaRPr lang="en-US"/>
        </a:p>
      </dgm:t>
    </dgm:pt>
    <dgm:pt modelId="{1DC90457-DB2A-4C95-A36F-0563F25B6D53}" type="pres">
      <dgm:prSet presAssocID="{A72F579A-815F-4730-AEB0-052A4E2EADB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E43DE-00F8-4019-BA85-9AFF0B3069A7}" type="pres">
      <dgm:prSet presAssocID="{A72F579A-815F-4730-AEB0-052A4E2EADB2}" presName="gear3srcNode" presStyleLbl="node1" presStyleIdx="2" presStyleCnt="3"/>
      <dgm:spPr/>
      <dgm:t>
        <a:bodyPr/>
        <a:lstStyle/>
        <a:p>
          <a:endParaRPr lang="en-US"/>
        </a:p>
      </dgm:t>
    </dgm:pt>
    <dgm:pt modelId="{F86AD8D8-4A96-48C0-A843-3A718641AD56}" type="pres">
      <dgm:prSet presAssocID="{A72F579A-815F-4730-AEB0-052A4E2EADB2}" presName="gear3dstNode" presStyleLbl="node1" presStyleIdx="2" presStyleCnt="3"/>
      <dgm:spPr/>
      <dgm:t>
        <a:bodyPr/>
        <a:lstStyle/>
        <a:p>
          <a:endParaRPr lang="en-US"/>
        </a:p>
      </dgm:t>
    </dgm:pt>
    <dgm:pt modelId="{1E72715E-7366-4E78-A512-24F37F5D23DC}" type="pres">
      <dgm:prSet presAssocID="{39A3B9F5-08CD-49EE-B590-A9FA60312E8F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E287C59-37F8-4A31-B5A2-F56A3CB15957}" type="pres">
      <dgm:prSet presAssocID="{881A9571-C437-40E4-90E1-61734033862D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A80456C-D6A1-43C9-80B2-09334D6E033A}" type="pres">
      <dgm:prSet presAssocID="{6B184F14-5261-4D1F-8701-947EAF068BB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6B8EEA6-EEA2-489C-87FA-0BB8D78D7C1A}" type="presOf" srcId="{B294A45F-A097-47D5-8F55-FC668EB3C982}" destId="{1CA3202A-9CD1-47F7-9D42-23E46A72BBFC}" srcOrd="0" destOrd="0" presId="urn:microsoft.com/office/officeart/2005/8/layout/gear1"/>
    <dgm:cxn modelId="{E23C6086-8792-449D-9126-5EDD3B962D3B}" type="presOf" srcId="{A72F579A-815F-4730-AEB0-052A4E2EADB2}" destId="{E9EE43DE-00F8-4019-BA85-9AFF0B3069A7}" srcOrd="2" destOrd="0" presId="urn:microsoft.com/office/officeart/2005/8/layout/gear1"/>
    <dgm:cxn modelId="{3057AEDC-3CC0-4805-9FB5-19607C4D39A8}" type="presOf" srcId="{B294A45F-A097-47D5-8F55-FC668EB3C982}" destId="{142EE68D-5808-445A-B73B-CEFF75A2773F}" srcOrd="1" destOrd="0" presId="urn:microsoft.com/office/officeart/2005/8/layout/gear1"/>
    <dgm:cxn modelId="{06E41D6C-7030-4ECD-9E10-D16BD6186D51}" type="presOf" srcId="{6B184F14-5261-4D1F-8701-947EAF068BB3}" destId="{2A80456C-D6A1-43C9-80B2-09334D6E033A}" srcOrd="0" destOrd="0" presId="urn:microsoft.com/office/officeart/2005/8/layout/gear1"/>
    <dgm:cxn modelId="{674D604B-62CD-40C3-A1DD-E5BF1265454B}" type="presOf" srcId="{881A9571-C437-40E4-90E1-61734033862D}" destId="{BE287C59-37F8-4A31-B5A2-F56A3CB15957}" srcOrd="0" destOrd="0" presId="urn:microsoft.com/office/officeart/2005/8/layout/gear1"/>
    <dgm:cxn modelId="{11E5AA58-5590-480A-9F40-307489D66192}" type="presOf" srcId="{A72F579A-815F-4730-AEB0-052A4E2EADB2}" destId="{11E70583-C9D9-4A1B-9215-04DC48DCBD8D}" srcOrd="0" destOrd="0" presId="urn:microsoft.com/office/officeart/2005/8/layout/gear1"/>
    <dgm:cxn modelId="{556A0E54-D766-4333-9E99-1533CA6C72DF}" type="presOf" srcId="{A72F579A-815F-4730-AEB0-052A4E2EADB2}" destId="{1DC90457-DB2A-4C95-A36F-0563F25B6D53}" srcOrd="1" destOrd="0" presId="urn:microsoft.com/office/officeart/2005/8/layout/gear1"/>
    <dgm:cxn modelId="{38A955D8-3C8B-463D-BA25-2C9E34FDDEBB}" srcId="{F1469E50-24C6-4156-8DAA-6DD0C1079C89}" destId="{B294A45F-A097-47D5-8F55-FC668EB3C982}" srcOrd="1" destOrd="0" parTransId="{ACBA6356-2F80-466D-9121-489D204B80B8}" sibTransId="{881A9571-C437-40E4-90E1-61734033862D}"/>
    <dgm:cxn modelId="{AB3906E0-6D8D-4139-AE9C-BDCD42C068F8}" type="presOf" srcId="{39A3B9F5-08CD-49EE-B590-A9FA60312E8F}" destId="{1E72715E-7366-4E78-A512-24F37F5D23DC}" srcOrd="0" destOrd="0" presId="urn:microsoft.com/office/officeart/2005/8/layout/gear1"/>
    <dgm:cxn modelId="{F796DC48-72CF-4868-9D25-684F87D571AB}" type="presOf" srcId="{F1469E50-24C6-4156-8DAA-6DD0C1079C89}" destId="{DF72D2A9-E721-47DF-A758-78A445E0F3CE}" srcOrd="0" destOrd="0" presId="urn:microsoft.com/office/officeart/2005/8/layout/gear1"/>
    <dgm:cxn modelId="{D2ECF758-131A-41EE-A789-9D6FDC186481}" srcId="{F1469E50-24C6-4156-8DAA-6DD0C1079C89}" destId="{A72F579A-815F-4730-AEB0-052A4E2EADB2}" srcOrd="2" destOrd="0" parTransId="{8EA6516C-EB3A-4FC0-BB44-265A3652D4BC}" sibTransId="{6B184F14-5261-4D1F-8701-947EAF068BB3}"/>
    <dgm:cxn modelId="{98CB1C31-26B2-408E-A97F-FE76E2C5C30C}" type="presOf" srcId="{D0115B0F-FDFB-494B-AC0A-E04A5EC234DA}" destId="{491B49C7-064E-438E-A5AF-D06F604607BC}" srcOrd="1" destOrd="0" presId="urn:microsoft.com/office/officeart/2005/8/layout/gear1"/>
    <dgm:cxn modelId="{6F1D6861-B6FD-4AD1-98B0-12CA82F1C82E}" type="presOf" srcId="{B294A45F-A097-47D5-8F55-FC668EB3C982}" destId="{706E9A05-70AC-494E-B29F-F414922DE00D}" srcOrd="2" destOrd="0" presId="urn:microsoft.com/office/officeart/2005/8/layout/gear1"/>
    <dgm:cxn modelId="{C346FAFD-2C16-474D-B896-7C2B366000F7}" type="presOf" srcId="{A72F579A-815F-4730-AEB0-052A4E2EADB2}" destId="{F86AD8D8-4A96-48C0-A843-3A718641AD56}" srcOrd="3" destOrd="0" presId="urn:microsoft.com/office/officeart/2005/8/layout/gear1"/>
    <dgm:cxn modelId="{9A5024E7-0995-415B-BC37-439A075F383A}" type="presOf" srcId="{D0115B0F-FDFB-494B-AC0A-E04A5EC234DA}" destId="{519C9BB9-1ADD-4304-93EC-C9FE618B8492}" srcOrd="0" destOrd="0" presId="urn:microsoft.com/office/officeart/2005/8/layout/gear1"/>
    <dgm:cxn modelId="{CD5AA65A-6000-4F48-85D3-EB084B6F41D0}" srcId="{F1469E50-24C6-4156-8DAA-6DD0C1079C89}" destId="{D0115B0F-FDFB-494B-AC0A-E04A5EC234DA}" srcOrd="0" destOrd="0" parTransId="{F3ECE90F-7A47-4472-9560-98DC857F992F}" sibTransId="{39A3B9F5-08CD-49EE-B590-A9FA60312E8F}"/>
    <dgm:cxn modelId="{DBE39A9B-87D5-4336-BF6B-B11CA45E18F4}" type="presOf" srcId="{D0115B0F-FDFB-494B-AC0A-E04A5EC234DA}" destId="{A8AE7A62-856E-43C0-A01E-AB2F291FD15A}" srcOrd="2" destOrd="0" presId="urn:microsoft.com/office/officeart/2005/8/layout/gear1"/>
    <dgm:cxn modelId="{1B41E34C-DAD5-4472-83FB-1D7CDC96D705}" type="presParOf" srcId="{DF72D2A9-E721-47DF-A758-78A445E0F3CE}" destId="{519C9BB9-1ADD-4304-93EC-C9FE618B8492}" srcOrd="0" destOrd="0" presId="urn:microsoft.com/office/officeart/2005/8/layout/gear1"/>
    <dgm:cxn modelId="{DA3D5608-5B92-40E1-AF20-86E9E94B9D39}" type="presParOf" srcId="{DF72D2A9-E721-47DF-A758-78A445E0F3CE}" destId="{491B49C7-064E-438E-A5AF-D06F604607BC}" srcOrd="1" destOrd="0" presId="urn:microsoft.com/office/officeart/2005/8/layout/gear1"/>
    <dgm:cxn modelId="{5380AABE-E559-4F51-BA1A-75D5A10835F3}" type="presParOf" srcId="{DF72D2A9-E721-47DF-A758-78A445E0F3CE}" destId="{A8AE7A62-856E-43C0-A01E-AB2F291FD15A}" srcOrd="2" destOrd="0" presId="urn:microsoft.com/office/officeart/2005/8/layout/gear1"/>
    <dgm:cxn modelId="{5B1F68CF-CA0C-4170-BC23-A4431EE6EEB5}" type="presParOf" srcId="{DF72D2A9-E721-47DF-A758-78A445E0F3CE}" destId="{1CA3202A-9CD1-47F7-9D42-23E46A72BBFC}" srcOrd="3" destOrd="0" presId="urn:microsoft.com/office/officeart/2005/8/layout/gear1"/>
    <dgm:cxn modelId="{B50DECF8-E44A-462E-B1A1-73DADF4CD653}" type="presParOf" srcId="{DF72D2A9-E721-47DF-A758-78A445E0F3CE}" destId="{142EE68D-5808-445A-B73B-CEFF75A2773F}" srcOrd="4" destOrd="0" presId="urn:microsoft.com/office/officeart/2005/8/layout/gear1"/>
    <dgm:cxn modelId="{09417E83-CA2E-45F4-9587-F0BDC772A898}" type="presParOf" srcId="{DF72D2A9-E721-47DF-A758-78A445E0F3CE}" destId="{706E9A05-70AC-494E-B29F-F414922DE00D}" srcOrd="5" destOrd="0" presId="urn:microsoft.com/office/officeart/2005/8/layout/gear1"/>
    <dgm:cxn modelId="{CCF427EF-7851-4C3E-916B-9137178C3215}" type="presParOf" srcId="{DF72D2A9-E721-47DF-A758-78A445E0F3CE}" destId="{11E70583-C9D9-4A1B-9215-04DC48DCBD8D}" srcOrd="6" destOrd="0" presId="urn:microsoft.com/office/officeart/2005/8/layout/gear1"/>
    <dgm:cxn modelId="{F51E05F6-5839-48C9-9960-4267334DE314}" type="presParOf" srcId="{DF72D2A9-E721-47DF-A758-78A445E0F3CE}" destId="{1DC90457-DB2A-4C95-A36F-0563F25B6D53}" srcOrd="7" destOrd="0" presId="urn:microsoft.com/office/officeart/2005/8/layout/gear1"/>
    <dgm:cxn modelId="{23D3B9DA-4069-413D-A47E-A271CED4451F}" type="presParOf" srcId="{DF72D2A9-E721-47DF-A758-78A445E0F3CE}" destId="{E9EE43DE-00F8-4019-BA85-9AFF0B3069A7}" srcOrd="8" destOrd="0" presId="urn:microsoft.com/office/officeart/2005/8/layout/gear1"/>
    <dgm:cxn modelId="{8A1F9A1C-387D-4576-9A24-AFC16629C9E8}" type="presParOf" srcId="{DF72D2A9-E721-47DF-A758-78A445E0F3CE}" destId="{F86AD8D8-4A96-48C0-A843-3A718641AD56}" srcOrd="9" destOrd="0" presId="urn:microsoft.com/office/officeart/2005/8/layout/gear1"/>
    <dgm:cxn modelId="{196576DF-C388-419A-9690-198D8F6C03C0}" type="presParOf" srcId="{DF72D2A9-E721-47DF-A758-78A445E0F3CE}" destId="{1E72715E-7366-4E78-A512-24F37F5D23DC}" srcOrd="10" destOrd="0" presId="urn:microsoft.com/office/officeart/2005/8/layout/gear1"/>
    <dgm:cxn modelId="{86883C87-EC1D-402C-9D2B-55B18CDB145C}" type="presParOf" srcId="{DF72D2A9-E721-47DF-A758-78A445E0F3CE}" destId="{BE287C59-37F8-4A31-B5A2-F56A3CB15957}" srcOrd="11" destOrd="0" presId="urn:microsoft.com/office/officeart/2005/8/layout/gear1"/>
    <dgm:cxn modelId="{C1A2BB21-85AE-4DAE-AD3D-C68B40C57805}" type="presParOf" srcId="{DF72D2A9-E721-47DF-A758-78A445E0F3CE}" destId="{2A80456C-D6A1-43C9-80B2-09334D6E03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1458-3235-4F6E-B0CF-DC2F56C7C919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FF70-61C0-4768-8D6B-C5DA91789D6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7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3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230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5" y="2547196"/>
            <a:ext cx="2947482" cy="22835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653" y="767751"/>
            <a:ext cx="1578634" cy="146649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869268" y="307840"/>
            <a:ext cx="338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GCIOBA 76Set</a:t>
            </a:r>
          </a:p>
        </p:txBody>
      </p:sp>
    </p:spTree>
    <p:extLst>
      <p:ext uri="{BB962C8B-B14F-4D97-AF65-F5344CB8AC3E}">
        <p14:creationId xmlns:p14="http://schemas.microsoft.com/office/powerpoint/2010/main" val="10951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1458-3235-4F6E-B0CF-DC2F56C7C919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FF70-61C0-4768-8D6B-C5DA91789D6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0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0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1458-3235-4F6E-B0CF-DC2F56C7C919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FF70-61C0-4768-8D6B-C5DA91789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41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4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1458-3235-4F6E-B0CF-DC2F56C7C919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FF70-61C0-4768-8D6B-C5DA91789D6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8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651" r:id="rId13"/>
    <p:sldLayoutId id="2147483656" r:id="rId14"/>
    <p:sldLayoutId id="214748365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Book Antiqua" panose="02040602050305030304" pitchFamily="18" charset="0"/>
              </a:rPr>
              <a:t>Preparing for the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 Roadmap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0"/>
            <a:ext cx="4910328" cy="47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416060" cy="2283597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Constitution</a:t>
            </a:r>
            <a:br>
              <a:rPr lang="en-US" sz="4800" b="1" dirty="0">
                <a:solidFill>
                  <a:schemeClr val="bg1"/>
                </a:solidFill>
              </a:rPr>
            </a:br>
            <a:endParaRPr lang="en-US" sz="4800" b="1" dirty="0"/>
          </a:p>
        </p:txBody>
      </p:sp>
      <p:graphicFrame>
        <p:nvGraphicFramePr>
          <p:cNvPr id="7" name="Content Placeholder 6" descr="Clustered column chart representing&#10;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306571"/>
              </p:ext>
            </p:extLst>
          </p:nvPr>
        </p:nvGraphicFramePr>
        <p:xfrm>
          <a:off x="3563938" y="766916"/>
          <a:ext cx="6912333" cy="4763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45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364301" cy="228359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Constitution</a:t>
            </a:r>
            <a:br>
              <a:rPr lang="en-US" sz="4400" b="1" dirty="0">
                <a:solidFill>
                  <a:schemeClr val="bg1"/>
                </a:solidFill>
              </a:rPr>
            </a:b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b="1" dirty="0"/>
          </a:p>
          <a:p>
            <a:pPr marL="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REGIONAL </a:t>
            </a:r>
            <a:r>
              <a:rPr lang="en-GB" b="1" dirty="0">
                <a:solidFill>
                  <a:schemeClr val="tx1"/>
                </a:solidFill>
              </a:rPr>
              <a:t>STRUCTURE</a:t>
            </a:r>
          </a:p>
          <a:p>
            <a:pPr lvl="1"/>
            <a:r>
              <a:rPr lang="en-US" sz="1900" b="1" dirty="0"/>
              <a:t>Africa</a:t>
            </a:r>
          </a:p>
          <a:p>
            <a:pPr lvl="1"/>
            <a:r>
              <a:rPr lang="en-US" sz="1900" b="1" dirty="0"/>
              <a:t>Europe</a:t>
            </a:r>
          </a:p>
          <a:p>
            <a:pPr lvl="1"/>
            <a:r>
              <a:rPr lang="en-GB" sz="1900" b="1" dirty="0"/>
              <a:t>Americas</a:t>
            </a:r>
          </a:p>
          <a:p>
            <a:pPr lvl="1"/>
            <a:r>
              <a:rPr lang="en-GB" sz="1900" b="1" dirty="0"/>
              <a:t>Regional WhatsApp forums – info and important circulars only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GROUP COMMITTEES</a:t>
            </a:r>
          </a:p>
          <a:p>
            <a:pPr lvl="1"/>
            <a:r>
              <a:rPr lang="en-US" sz="1900" b="1" dirty="0"/>
              <a:t>EXCO powers</a:t>
            </a:r>
          </a:p>
          <a:p>
            <a:pPr lvl="1"/>
            <a:r>
              <a:rPr lang="en-GB" sz="1900" b="1" dirty="0"/>
              <a:t>Volunteers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ELECTIONS AND APPOINTEMENTS</a:t>
            </a:r>
          </a:p>
          <a:p>
            <a:pPr lvl="1"/>
            <a:r>
              <a:rPr lang="en-US" sz="1900" b="1" dirty="0"/>
              <a:t>Frequency of elections</a:t>
            </a:r>
          </a:p>
          <a:p>
            <a:pPr lvl="1"/>
            <a:r>
              <a:rPr lang="en-GB" sz="1900" b="1" dirty="0"/>
              <a:t>Format of elections</a:t>
            </a:r>
          </a:p>
          <a:p>
            <a:pPr lvl="1"/>
            <a:r>
              <a:rPr lang="en-GB" sz="1900" b="1" dirty="0"/>
              <a:t>Nominations of candidates</a:t>
            </a:r>
          </a:p>
          <a:p>
            <a:pPr lvl="1"/>
            <a:r>
              <a:rPr lang="en-GB" sz="1900" b="1" dirty="0"/>
              <a:t>Returning unopposed candidates</a:t>
            </a:r>
          </a:p>
          <a:p>
            <a:pPr lvl="1"/>
            <a:r>
              <a:rPr lang="en-GB" sz="1900" b="1" dirty="0"/>
              <a:t>Selection of appointed officers</a:t>
            </a:r>
          </a:p>
          <a:p>
            <a:pPr lvl="1"/>
            <a:r>
              <a:rPr lang="en-GB" sz="1900" b="1" dirty="0"/>
              <a:t>Disputes</a:t>
            </a:r>
          </a:p>
          <a:p>
            <a:endParaRPr lang="en-GB" b="1" dirty="0"/>
          </a:p>
          <a:p>
            <a:pPr lvl="0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6520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364301" cy="228359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Constitution</a:t>
            </a:r>
            <a:br>
              <a:rPr lang="en-US" sz="4400" b="1" dirty="0">
                <a:solidFill>
                  <a:schemeClr val="bg1"/>
                </a:solidFill>
              </a:rPr>
            </a:b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VOTING AND TENURE OF OFFICE</a:t>
            </a:r>
          </a:p>
          <a:p>
            <a:pPr lvl="1"/>
            <a:r>
              <a:rPr lang="en-US" sz="2000" b="1" dirty="0"/>
              <a:t>Automatic right to vote for paid up members </a:t>
            </a:r>
          </a:p>
          <a:p>
            <a:pPr lvl="1"/>
            <a:r>
              <a:rPr lang="en-GB" sz="2000" b="1" dirty="0"/>
              <a:t>How to vote</a:t>
            </a:r>
          </a:p>
          <a:p>
            <a:pPr lvl="1"/>
            <a:r>
              <a:rPr lang="en-GB" sz="2000" b="1" dirty="0"/>
              <a:t>Elected positions</a:t>
            </a:r>
          </a:p>
          <a:p>
            <a:pPr lvl="1"/>
            <a:r>
              <a:rPr lang="en-GB" sz="2000" b="1" dirty="0"/>
              <a:t>Tenure of elected officials</a:t>
            </a:r>
          </a:p>
          <a:p>
            <a:pPr lvl="1"/>
            <a:r>
              <a:rPr lang="en-GB" sz="2000" b="1" dirty="0"/>
              <a:t>Tenure of appointed officials</a:t>
            </a:r>
          </a:p>
          <a:p>
            <a:pPr lvl="1"/>
            <a:r>
              <a:rPr lang="en-GB" sz="2000" b="1" dirty="0"/>
              <a:t>Tenure of committees</a:t>
            </a:r>
          </a:p>
          <a:p>
            <a:r>
              <a:rPr lang="en-GB" b="1" dirty="0">
                <a:solidFill>
                  <a:schemeClr val="tx1"/>
                </a:solidFill>
              </a:rPr>
              <a:t>MEETINGS</a:t>
            </a:r>
          </a:p>
          <a:p>
            <a:pPr lvl="1"/>
            <a:r>
              <a:rPr lang="en-US" sz="2000" b="1" dirty="0"/>
              <a:t>Frequency </a:t>
            </a:r>
          </a:p>
          <a:p>
            <a:pPr lvl="1"/>
            <a:r>
              <a:rPr lang="en-US" sz="2000" b="1" dirty="0"/>
              <a:t>Venue </a:t>
            </a:r>
          </a:p>
          <a:p>
            <a:pPr lvl="1"/>
            <a:r>
              <a:rPr lang="en-GB" sz="2000" b="1" dirty="0"/>
              <a:t>Format </a:t>
            </a:r>
          </a:p>
          <a:p>
            <a:pPr lvl="1"/>
            <a:r>
              <a:rPr lang="en-GB" sz="2000" b="1" dirty="0"/>
              <a:t>Mandatory Agenda items</a:t>
            </a:r>
          </a:p>
          <a:p>
            <a:pPr lvl="1"/>
            <a:r>
              <a:rPr lang="en-GB" sz="2000" b="1" dirty="0"/>
              <a:t>Mandatory minutes reporting and report circulation</a:t>
            </a:r>
          </a:p>
          <a:p>
            <a:endParaRPr lang="en-GB" b="1" dirty="0"/>
          </a:p>
          <a:p>
            <a:pPr lvl="0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667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364301" cy="228359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Constitution</a:t>
            </a:r>
            <a:br>
              <a:rPr lang="en-US" sz="4400" b="1" dirty="0">
                <a:solidFill>
                  <a:schemeClr val="bg1"/>
                </a:solidFill>
              </a:rPr>
            </a:b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372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FINANCIAL ARRANGEMENT AND REPORTING</a:t>
            </a:r>
          </a:p>
          <a:p>
            <a:pPr lvl="1"/>
            <a:r>
              <a:rPr lang="en-US" sz="2000" b="1" dirty="0"/>
              <a:t>Annual B</a:t>
            </a:r>
            <a:r>
              <a:rPr lang="en-US" sz="2000" b="1" dirty="0" smtClean="0"/>
              <a:t>udget</a:t>
            </a:r>
            <a:endParaRPr lang="en-US" sz="2000" b="1" dirty="0"/>
          </a:p>
          <a:p>
            <a:pPr lvl="1"/>
            <a:r>
              <a:rPr lang="en-US" sz="2000" b="1" dirty="0"/>
              <a:t>Budget </a:t>
            </a:r>
            <a:r>
              <a:rPr lang="en-US" sz="2000" b="1" dirty="0" smtClean="0"/>
              <a:t>Approval</a:t>
            </a:r>
            <a:endParaRPr lang="en-US" sz="2000" b="1" dirty="0"/>
          </a:p>
          <a:p>
            <a:pPr lvl="1"/>
            <a:r>
              <a:rPr lang="en-GB" sz="2000" b="1" dirty="0"/>
              <a:t>Banking and Investing</a:t>
            </a:r>
          </a:p>
          <a:p>
            <a:pPr lvl="1"/>
            <a:r>
              <a:rPr lang="en-GB" sz="2000" b="1" dirty="0"/>
              <a:t>Financial Reporting</a:t>
            </a:r>
          </a:p>
          <a:p>
            <a:pPr lvl="1"/>
            <a:r>
              <a:rPr lang="en-GB" sz="2000" b="1" dirty="0"/>
              <a:t>Annual Dues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RULES AND REGULATIONS</a:t>
            </a:r>
          </a:p>
          <a:p>
            <a:pPr lvl="1"/>
            <a:r>
              <a:rPr lang="en-US" sz="2000" b="1" dirty="0"/>
              <a:t>Code of </a:t>
            </a:r>
            <a:r>
              <a:rPr lang="en-US" sz="2000" b="1" dirty="0" smtClean="0"/>
              <a:t>conduct</a:t>
            </a:r>
            <a:endParaRPr lang="en-US" sz="2000" b="1" dirty="0"/>
          </a:p>
          <a:p>
            <a:pPr lvl="1"/>
            <a:r>
              <a:rPr lang="en-US" sz="2000" b="1" dirty="0"/>
              <a:t>Social </a:t>
            </a:r>
            <a:r>
              <a:rPr lang="en-US" sz="2000" b="1" dirty="0" smtClean="0"/>
              <a:t>Media </a:t>
            </a:r>
            <a:r>
              <a:rPr lang="en-US" sz="2000" b="1" dirty="0"/>
              <a:t>F</a:t>
            </a:r>
            <a:r>
              <a:rPr lang="en-US" sz="2000" b="1" dirty="0" smtClean="0"/>
              <a:t>orum </a:t>
            </a:r>
            <a:r>
              <a:rPr lang="en-US" sz="2000" b="1" dirty="0"/>
              <a:t>R</a:t>
            </a:r>
            <a:r>
              <a:rPr lang="en-US" sz="2000" b="1" dirty="0" smtClean="0"/>
              <a:t>ules</a:t>
            </a:r>
            <a:endParaRPr lang="en-US" sz="2000" b="1" dirty="0"/>
          </a:p>
          <a:p>
            <a:pPr lvl="1"/>
            <a:r>
              <a:rPr lang="en-GB" sz="2000" b="1" dirty="0"/>
              <a:t>Individual </a:t>
            </a:r>
            <a:r>
              <a:rPr lang="en-GB" sz="2000" b="1" dirty="0" smtClean="0"/>
              <a:t>Grievances</a:t>
            </a:r>
            <a:endParaRPr lang="en-GB" sz="2000" b="1" dirty="0"/>
          </a:p>
          <a:p>
            <a:pPr marL="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DISCIPLINE</a:t>
            </a:r>
            <a:endParaRPr lang="en-GB" b="1" dirty="0">
              <a:solidFill>
                <a:schemeClr val="tx1"/>
              </a:solidFill>
            </a:endParaRPr>
          </a:p>
          <a:p>
            <a:pPr lvl="1"/>
            <a:r>
              <a:rPr lang="en-US" sz="2000" b="1" dirty="0"/>
              <a:t>Powers of the EXCO</a:t>
            </a:r>
          </a:p>
          <a:p>
            <a:pPr lvl="1"/>
            <a:r>
              <a:rPr lang="en-US" sz="2000" b="1" dirty="0"/>
              <a:t>Mediation</a:t>
            </a:r>
          </a:p>
          <a:p>
            <a:endParaRPr lang="en-GB" b="1" dirty="0"/>
          </a:p>
          <a:p>
            <a:pPr lvl="0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5576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364301" cy="228359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WELFARE CHARTER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Aims of GCIOBA76 Welfare Charter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Help each other through health, emotional or financial challenges</a:t>
            </a:r>
          </a:p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Provide support to the loved ones of any departed member</a:t>
            </a:r>
          </a:p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Enable members to seek confidential benefit of the various expertise, skills and contacts available within the group</a:t>
            </a:r>
          </a:p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Reduce the need for official ad-hoc donation requests from group members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853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364301" cy="228359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WELFARE CHARTER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solidFill>
                  <a:schemeClr val="tx1"/>
                </a:solidFill>
              </a:rPr>
              <a:t>For Members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 support package if </a:t>
            </a:r>
            <a:r>
              <a:rPr lang="en-US" b="1" dirty="0" smtClean="0">
                <a:solidFill>
                  <a:srgbClr val="FF0000"/>
                </a:solidFill>
              </a:rPr>
              <a:t>you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experience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defined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family bereavements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 support package if </a:t>
            </a:r>
            <a:r>
              <a:rPr lang="en-US" b="1" dirty="0" smtClean="0">
                <a:solidFill>
                  <a:srgbClr val="FF0000"/>
                </a:solidFill>
              </a:rPr>
              <a:t>you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experience hardship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or need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For your Family 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 support package for </a:t>
            </a:r>
            <a:r>
              <a:rPr lang="en-US" b="1" dirty="0" smtClean="0">
                <a:solidFill>
                  <a:srgbClr val="FF0000"/>
                </a:solidFill>
              </a:rPr>
              <a:t>your family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in event of your untimely passing of you or your spouse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Funding avenues for above events</a:t>
            </a:r>
            <a:endParaRPr lang="en-US" b="1" dirty="0">
              <a:solidFill>
                <a:schemeClr val="tx1"/>
              </a:solidFill>
            </a:endParaRPr>
          </a:p>
          <a:p>
            <a:pPr lvl="0"/>
            <a:r>
              <a:rPr lang="en-GB" b="1" dirty="0" smtClean="0"/>
              <a:t>Social Group Collections</a:t>
            </a:r>
            <a:endParaRPr lang="en-GB" b="1" i="1" dirty="0"/>
          </a:p>
          <a:p>
            <a:pPr lvl="0"/>
            <a:r>
              <a:rPr lang="en-GB" b="1" dirty="0" smtClean="0"/>
              <a:t>Official Group </a:t>
            </a:r>
            <a:r>
              <a:rPr lang="en-GB" b="1" dirty="0"/>
              <a:t>Welfare</a:t>
            </a:r>
          </a:p>
          <a:p>
            <a:pPr lvl="0"/>
            <a:r>
              <a:rPr lang="en-GB" b="1" dirty="0"/>
              <a:t>Group Insurance </a:t>
            </a:r>
          </a:p>
        </p:txBody>
      </p:sp>
    </p:spTree>
    <p:extLst>
      <p:ext uri="{BB962C8B-B14F-4D97-AF65-F5344CB8AC3E}">
        <p14:creationId xmlns:p14="http://schemas.microsoft.com/office/powerpoint/2010/main" val="41323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364301" cy="228359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WELFARE CHARTER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124" y="406908"/>
            <a:ext cx="7315200" cy="51206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Social Group </a:t>
            </a:r>
            <a:r>
              <a:rPr lang="en-US" b="1" dirty="0">
                <a:solidFill>
                  <a:schemeClr val="tx1"/>
                </a:solidFill>
              </a:rPr>
              <a:t>Collections</a:t>
            </a:r>
            <a:endParaRPr lang="en-GB" b="1" dirty="0">
              <a:solidFill>
                <a:schemeClr val="tx1"/>
              </a:solidFill>
            </a:endParaRPr>
          </a:p>
          <a:p>
            <a:pPr lvl="0"/>
            <a:r>
              <a:rPr lang="en-GB" b="1" dirty="0"/>
              <a:t>Average </a:t>
            </a:r>
            <a:r>
              <a:rPr lang="en-GB" b="1" dirty="0" smtClean="0"/>
              <a:t>voluntary member contribution this year </a:t>
            </a:r>
            <a:r>
              <a:rPr lang="en-GB" b="1" dirty="0"/>
              <a:t>alone was </a:t>
            </a:r>
            <a:r>
              <a:rPr lang="en-GB" b="1" dirty="0" smtClean="0"/>
              <a:t>approx. N45k </a:t>
            </a:r>
          </a:p>
          <a:p>
            <a:pPr lvl="0"/>
            <a:r>
              <a:rPr lang="en-GB" b="1" dirty="0" smtClean="0"/>
              <a:t>Collections this year alone have generated over N5m for about 6 sorrowful events</a:t>
            </a:r>
            <a:endParaRPr lang="en-GB" b="1" dirty="0"/>
          </a:p>
          <a:p>
            <a:pPr lvl="0"/>
            <a:r>
              <a:rPr lang="en-GB" b="1" dirty="0"/>
              <a:t>As we and our parents age, the need for </a:t>
            </a:r>
            <a:r>
              <a:rPr lang="en-GB" b="1" dirty="0" smtClean="0"/>
              <a:t>donations will most likely </a:t>
            </a:r>
            <a:r>
              <a:rPr lang="en-GB" b="1" dirty="0"/>
              <a:t>increase</a:t>
            </a:r>
          </a:p>
          <a:p>
            <a:pPr lvl="0"/>
            <a:r>
              <a:rPr lang="en-GB" b="1" dirty="0" smtClean="0"/>
              <a:t>This welfare charter makes </a:t>
            </a:r>
            <a:r>
              <a:rPr lang="en-GB" b="1" dirty="0"/>
              <a:t>donations more of </a:t>
            </a:r>
            <a:r>
              <a:rPr lang="en-GB" b="1" dirty="0" smtClean="0"/>
              <a:t>a personal individual </a:t>
            </a:r>
            <a:r>
              <a:rPr lang="en-GB" b="1" dirty="0"/>
              <a:t>social obligation </a:t>
            </a:r>
            <a:r>
              <a:rPr lang="en-GB" b="1" dirty="0" smtClean="0">
                <a:solidFill>
                  <a:srgbClr val="FF0000"/>
                </a:solidFill>
              </a:rPr>
              <a:t>as opposed </a:t>
            </a:r>
            <a:r>
              <a:rPr lang="en-GB" b="1" dirty="0" smtClean="0"/>
              <a:t>to  </a:t>
            </a:r>
            <a:r>
              <a:rPr lang="en-GB" b="1" dirty="0"/>
              <a:t>a group official obligation </a:t>
            </a:r>
            <a:r>
              <a:rPr lang="en-GB" b="1" dirty="0" smtClean="0"/>
              <a:t>placing financial </a:t>
            </a:r>
            <a:r>
              <a:rPr lang="en-GB" b="1" dirty="0"/>
              <a:t>strain on individuals</a:t>
            </a:r>
          </a:p>
          <a:p>
            <a:pPr lvl="0"/>
            <a:r>
              <a:rPr lang="en-GB" b="1" dirty="0" smtClean="0"/>
              <a:t>This social collection will be supplemented by a defined official automatic donation </a:t>
            </a:r>
            <a:r>
              <a:rPr lang="en-GB" b="1" dirty="0"/>
              <a:t>from GCIOBA76 on behalf of </a:t>
            </a:r>
            <a:r>
              <a:rPr lang="en-GB" b="1" dirty="0">
                <a:solidFill>
                  <a:srgbClr val="FF0000"/>
                </a:solidFill>
              </a:rPr>
              <a:t>ALL</a:t>
            </a:r>
            <a:r>
              <a:rPr lang="en-GB" b="1" dirty="0"/>
              <a:t> members</a:t>
            </a:r>
          </a:p>
        </p:txBody>
      </p:sp>
    </p:spTree>
    <p:extLst>
      <p:ext uri="{BB962C8B-B14F-4D97-AF65-F5344CB8AC3E}">
        <p14:creationId xmlns:p14="http://schemas.microsoft.com/office/powerpoint/2010/main" val="132192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364301" cy="228359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WELFARE CHARTER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844" y="698906"/>
            <a:ext cx="7659586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Automatic GCIOBA76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Donations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(suggested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b="1" dirty="0" smtClean="0">
                <a:solidFill>
                  <a:srgbClr val="FF0000"/>
                </a:solidFill>
              </a:rPr>
              <a:t>**</a:t>
            </a:r>
            <a:endParaRPr lang="en-GB" b="1" dirty="0">
              <a:solidFill>
                <a:srgbClr val="FF0000"/>
              </a:solidFill>
            </a:endParaRPr>
          </a:p>
          <a:p>
            <a:pPr lvl="0"/>
            <a:r>
              <a:rPr lang="en-GB" b="1" dirty="0"/>
              <a:t>N250k to member upon death of spouse</a:t>
            </a:r>
          </a:p>
          <a:p>
            <a:pPr lvl="0"/>
            <a:r>
              <a:rPr lang="en-GB" b="1" dirty="0"/>
              <a:t>N250k to member </a:t>
            </a:r>
            <a:r>
              <a:rPr lang="en-GB" b="1" dirty="0" smtClean="0"/>
              <a:t>upon </a:t>
            </a:r>
            <a:r>
              <a:rPr lang="en-GB" b="1" dirty="0"/>
              <a:t>death of </a:t>
            </a:r>
            <a:r>
              <a:rPr lang="en-GB" b="1" dirty="0" smtClean="0"/>
              <a:t>member’s </a:t>
            </a:r>
            <a:r>
              <a:rPr lang="en-GB" b="1" dirty="0"/>
              <a:t>parent</a:t>
            </a:r>
          </a:p>
          <a:p>
            <a:pPr lvl="0"/>
            <a:r>
              <a:rPr lang="en-GB" b="1" dirty="0" smtClean="0"/>
              <a:t>N250k </a:t>
            </a:r>
            <a:r>
              <a:rPr lang="en-GB" b="1" dirty="0"/>
              <a:t>to </a:t>
            </a:r>
            <a:r>
              <a:rPr lang="en-GB" b="1" dirty="0" smtClean="0"/>
              <a:t>member’s </a:t>
            </a:r>
            <a:r>
              <a:rPr lang="en-GB" b="1" dirty="0"/>
              <a:t>family </a:t>
            </a:r>
            <a:r>
              <a:rPr lang="en-GB" b="1" dirty="0" smtClean="0"/>
              <a:t>upon </a:t>
            </a:r>
            <a:r>
              <a:rPr lang="en-GB" b="1" dirty="0"/>
              <a:t>death of member</a:t>
            </a:r>
          </a:p>
          <a:p>
            <a:pPr lvl="0"/>
            <a:r>
              <a:rPr lang="en-GB" b="1" dirty="0" smtClean="0"/>
              <a:t>Amounts </a:t>
            </a:r>
            <a:r>
              <a:rPr lang="en-GB" b="1" dirty="0"/>
              <a:t>above represent a token donation from GCIOBA76 on behalf of ALL members</a:t>
            </a:r>
          </a:p>
          <a:p>
            <a:pPr lvl="0"/>
            <a:r>
              <a:rPr lang="en-GB" b="1" dirty="0"/>
              <a:t>Social </a:t>
            </a:r>
            <a:r>
              <a:rPr lang="en-GB" b="1" dirty="0" smtClean="0"/>
              <a:t>Group Collection efforts </a:t>
            </a:r>
            <a:r>
              <a:rPr lang="en-GB" b="1" dirty="0"/>
              <a:t>comprising GCI and non GCI friends of the </a:t>
            </a:r>
            <a:r>
              <a:rPr lang="en-GB" b="1" dirty="0" smtClean="0"/>
              <a:t>member may be </a:t>
            </a:r>
            <a:r>
              <a:rPr lang="en-GB" b="1" dirty="0"/>
              <a:t>run in parallel with the official GCIOBA76 automatic donation. Participation is purely voluntary for members and carries no implied obligation</a:t>
            </a:r>
          </a:p>
          <a:p>
            <a:pPr lvl="0"/>
            <a:endParaRPr lang="en-GB" b="1" dirty="0"/>
          </a:p>
          <a:p>
            <a:pPr marL="0" lvl="0" indent="0">
              <a:buNone/>
            </a:pPr>
            <a:r>
              <a:rPr lang="en-GB" sz="1200" b="1" dirty="0">
                <a:solidFill>
                  <a:srgbClr val="FF0000"/>
                </a:solidFill>
              </a:rPr>
              <a:t>** Suggested donations will be paid </a:t>
            </a:r>
            <a:r>
              <a:rPr lang="en-GB" sz="1200" b="1" dirty="0" smtClean="0">
                <a:solidFill>
                  <a:srgbClr val="FF0000"/>
                </a:solidFill>
              </a:rPr>
              <a:t>pro-rata </a:t>
            </a:r>
            <a:r>
              <a:rPr lang="en-GB" sz="1200" b="1" dirty="0">
                <a:solidFill>
                  <a:srgbClr val="FF0000"/>
                </a:solidFill>
              </a:rPr>
              <a:t>based on percentage of dues paid in any year up to a maximum as shown above. </a:t>
            </a:r>
          </a:p>
        </p:txBody>
      </p:sp>
    </p:spTree>
    <p:extLst>
      <p:ext uri="{BB962C8B-B14F-4D97-AF65-F5344CB8AC3E}">
        <p14:creationId xmlns:p14="http://schemas.microsoft.com/office/powerpoint/2010/main" val="353711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364301" cy="228359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WELFARE CHARTER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Group Welfare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Charter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(Being our brothers keepers)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How can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we,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as a group be there for each and every one of our brother members in times of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hardship or need?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Life throws up unexpected problems that are not always purely financial and cannot be resolved by donations</a:t>
            </a:r>
          </a:p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We have all built up professional expertise, life experiences, skills and contacts that may be of vital importance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to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our brother member. How can we pool our resources for the common good?</a:t>
            </a:r>
          </a:p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Who within the group can we approach as the initial, </a:t>
            </a:r>
            <a:r>
              <a:rPr lang="en-GB" b="1" dirty="0">
                <a:solidFill>
                  <a:srgbClr val="FF0000"/>
                </a:solidFill>
              </a:rPr>
              <a:t>CONFIDENTIAL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 source of help or assistance within the group?</a:t>
            </a:r>
          </a:p>
          <a:p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How can we collectively build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up and maintain a financial fund for extreme immediate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member needs?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364301" cy="228359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WELFARE CHARTER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Group Welfare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Charter (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Contd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 Welfare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officer is the initial point of contact for welfare or hardship matters</a:t>
            </a:r>
          </a:p>
          <a:p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The Welfare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officer undertakes to provide a highly confidential, impartial and discreet handling of member matters</a:t>
            </a:r>
          </a:p>
          <a:p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The Welfare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officer is able to call on assistance from other group members, or convene committees comprising other members in order to facilitate resolution of an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individuals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matter</a:t>
            </a:r>
          </a:p>
          <a:p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The Welfare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Officer has discretionary authority to set up a “Health and Medical advice” sub group drawing on expertise of other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healthcare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professionals in the group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2690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364301" cy="228359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Preamble</a:t>
            </a:r>
          </a:p>
          <a:p>
            <a:r>
              <a:rPr lang="en-US" sz="2400" b="1" dirty="0"/>
              <a:t>Introduction of Executive Council</a:t>
            </a:r>
          </a:p>
          <a:p>
            <a:r>
              <a:rPr lang="en-US" sz="2400" b="1" dirty="0"/>
              <a:t>The journey so far</a:t>
            </a:r>
          </a:p>
          <a:p>
            <a:r>
              <a:rPr lang="en-US" sz="2400" b="1" dirty="0"/>
              <a:t>Objectives for the day</a:t>
            </a:r>
          </a:p>
          <a:p>
            <a:pPr lvl="1"/>
            <a:r>
              <a:rPr lang="en-US" sz="2400" b="1" dirty="0"/>
              <a:t>Constitution </a:t>
            </a:r>
          </a:p>
          <a:p>
            <a:pPr lvl="1"/>
            <a:r>
              <a:rPr lang="en-US" sz="2400" b="1" dirty="0"/>
              <a:t>Budget/Subscription</a:t>
            </a:r>
          </a:p>
          <a:p>
            <a:pPr lvl="1"/>
            <a:r>
              <a:rPr lang="en-US" sz="2400" b="1" dirty="0"/>
              <a:t>Rules and Regulations</a:t>
            </a:r>
          </a:p>
          <a:p>
            <a:pPr lvl="1"/>
            <a:r>
              <a:rPr lang="en-US" sz="2400" b="1" dirty="0"/>
              <a:t>Welfare and Insurance</a:t>
            </a:r>
          </a:p>
        </p:txBody>
      </p:sp>
    </p:spTree>
    <p:extLst>
      <p:ext uri="{BB962C8B-B14F-4D97-AF65-F5344CB8AC3E}">
        <p14:creationId xmlns:p14="http://schemas.microsoft.com/office/powerpoint/2010/main" val="177540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364301" cy="228359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WELFARE CHARTER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692" y="749808"/>
            <a:ext cx="7315200" cy="4402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Group Welfare Charter (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Contd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Membership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of our group contains an implicit moral obligation by us all to render assistance whenever and wherever possible, irrespective of our personal relationship with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the individual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requiring assistance</a:t>
            </a:r>
          </a:p>
          <a:p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The Welfare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Officer is also a member of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EXCO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and can therefore enable highest level, inter-regional assistance</a:t>
            </a:r>
          </a:p>
          <a:p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The Welfare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Officer can recommend payments from the welfare fund in individual cases and his requests will be considered by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EXCO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on merit and on a case by case basis</a:t>
            </a:r>
          </a:p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Welfare charter is intended to be of unlimited scope – financial, emotional, career, accommodation,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etc. 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9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364301" cy="228359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Group Welfare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Any Annual budget surpluses to be rolled over into welfare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funds</a:t>
            </a:r>
          </a:p>
          <a:p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Members can make donations directly into welfare fund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A provision that is open and available to ALL members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3685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364301" cy="228359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Group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017" y="223880"/>
            <a:ext cx="7981356" cy="5916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Policy Highlights</a:t>
            </a:r>
            <a:endParaRPr lang="en-US" b="1" dirty="0">
              <a:solidFill>
                <a:schemeClr val="tx1"/>
              </a:solidFill>
            </a:endParaRPr>
          </a:p>
          <a:p>
            <a:pPr lvl="0"/>
            <a:r>
              <a:rPr lang="en-US" b="1" dirty="0"/>
              <a:t>Automatic basic life insurance and critical illness cover for ALL </a:t>
            </a:r>
            <a:r>
              <a:rPr lang="en-US" b="1" dirty="0" smtClean="0"/>
              <a:t>members </a:t>
            </a:r>
          </a:p>
          <a:p>
            <a:pPr lvl="0"/>
            <a:r>
              <a:rPr lang="en-GB" b="1" dirty="0" smtClean="0"/>
              <a:t>Policy can co-exist alongside any other policies member may have</a:t>
            </a:r>
          </a:p>
          <a:p>
            <a:r>
              <a:rPr lang="en-US" b="1" dirty="0" smtClean="0"/>
              <a:t>Optional </a:t>
            </a:r>
            <a:r>
              <a:rPr lang="en-US" b="1" dirty="0"/>
              <a:t>Extras and Add-ons </a:t>
            </a:r>
            <a:r>
              <a:rPr lang="en-US" b="1" dirty="0" smtClean="0"/>
              <a:t>available to members to upgrade their individual policies 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b="1" dirty="0" smtClean="0"/>
              <a:t>   e.g</a:t>
            </a:r>
            <a:r>
              <a:rPr lang="en-US" b="1" dirty="0"/>
              <a:t>.</a:t>
            </a:r>
          </a:p>
          <a:p>
            <a:pPr lvl="1"/>
            <a:r>
              <a:rPr lang="en-US" sz="2000" b="1" dirty="0"/>
              <a:t>Enhanced Critical Illness</a:t>
            </a:r>
          </a:p>
          <a:p>
            <a:pPr lvl="1"/>
            <a:r>
              <a:rPr lang="en-US" sz="2000" b="1" dirty="0"/>
              <a:t>Funeral benefits</a:t>
            </a:r>
          </a:p>
          <a:p>
            <a:pPr lvl="1"/>
            <a:r>
              <a:rPr lang="en-US" sz="2000" b="1" dirty="0"/>
              <a:t>Inclusion of Spouse</a:t>
            </a:r>
          </a:p>
          <a:p>
            <a:r>
              <a:rPr lang="en-GB" b="1" dirty="0"/>
              <a:t>Pay out is </a:t>
            </a:r>
            <a:r>
              <a:rPr lang="en-GB" b="1" dirty="0" smtClean="0"/>
              <a:t>made directly </a:t>
            </a:r>
            <a:r>
              <a:rPr lang="en-GB" b="1" dirty="0"/>
              <a:t>to member or members spouse / designated recipient, </a:t>
            </a:r>
            <a:r>
              <a:rPr lang="en-GB" b="1" dirty="0">
                <a:solidFill>
                  <a:srgbClr val="FF0000"/>
                </a:solidFill>
              </a:rPr>
              <a:t>not</a:t>
            </a:r>
            <a:r>
              <a:rPr lang="en-GB" b="1" dirty="0"/>
              <a:t> </a:t>
            </a:r>
            <a:r>
              <a:rPr lang="en-GB" b="1" dirty="0" smtClean="0"/>
              <a:t>GCIOBA76</a:t>
            </a:r>
          </a:p>
          <a:p>
            <a:r>
              <a:rPr lang="en-GB" b="1" dirty="0"/>
              <a:t>Cover </a:t>
            </a:r>
            <a:r>
              <a:rPr lang="en-GB" b="1" dirty="0" smtClean="0"/>
              <a:t>available </a:t>
            </a:r>
            <a:r>
              <a:rPr lang="en-GB" b="1" dirty="0"/>
              <a:t>until </a:t>
            </a:r>
            <a:r>
              <a:rPr lang="en-GB" b="1" dirty="0" smtClean="0"/>
              <a:t>age 65, </a:t>
            </a:r>
            <a:r>
              <a:rPr lang="en-GB" b="1" dirty="0"/>
              <a:t>thereafter renewable under amended individual terms and </a:t>
            </a:r>
            <a:r>
              <a:rPr lang="en-GB" b="1" dirty="0" smtClean="0"/>
              <a:t>conditions</a:t>
            </a:r>
            <a:endParaRPr lang="en-GB" b="1" dirty="0"/>
          </a:p>
          <a:p>
            <a:r>
              <a:rPr lang="en-GB" sz="1200" b="1" dirty="0" smtClean="0">
                <a:solidFill>
                  <a:srgbClr val="FF0000"/>
                </a:solidFill>
              </a:rPr>
              <a:t>* Any selected upgrade , optional extra or add-on will be at member’s cost</a:t>
            </a:r>
            <a:endParaRPr lang="en-GB" sz="1200" b="1" dirty="0">
              <a:solidFill>
                <a:srgbClr val="FF0000"/>
              </a:solidFill>
            </a:endParaRPr>
          </a:p>
          <a:p>
            <a:pPr lvl="0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0771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364301" cy="228359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Group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4301" y="832104"/>
            <a:ext cx="8449747" cy="5202936"/>
          </a:xfrm>
        </p:spPr>
        <p:txBody>
          <a:bodyPr>
            <a:noAutofit/>
          </a:bodyPr>
          <a:lstStyle/>
          <a:p>
            <a:pPr marL="502920" lvl="1" indent="0"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Key Insurance information</a:t>
            </a:r>
          </a:p>
          <a:p>
            <a:pPr lvl="1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Negotiated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rates from </a:t>
            </a:r>
            <a:r>
              <a:rPr lang="en-US" sz="2000" b="1" dirty="0">
                <a:solidFill>
                  <a:srgbClr val="FF0000"/>
                </a:solidFill>
              </a:rPr>
              <a:t>AXA Mansard Insurance</a:t>
            </a:r>
          </a:p>
          <a:p>
            <a:pPr lvl="1"/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Global coverage – open to diaspora members</a:t>
            </a:r>
          </a:p>
          <a:p>
            <a:pPr lvl="1"/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Basic coverage automatically provided for all </a:t>
            </a:r>
            <a:r>
              <a:rPr lang="en-GB" sz="2000" b="1" dirty="0" smtClean="0">
                <a:solidFill>
                  <a:schemeClr val="bg2">
                    <a:lumMod val="50000"/>
                  </a:schemeClr>
                </a:solidFill>
              </a:rPr>
              <a:t>fully paid up members (annual dues) of  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GCIOBA76 </a:t>
            </a:r>
            <a:endParaRPr lang="en-GB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GB" sz="2000" b="1" dirty="0" smtClean="0">
                <a:solidFill>
                  <a:schemeClr val="bg2">
                    <a:lumMod val="50000"/>
                  </a:schemeClr>
                </a:solidFill>
              </a:rPr>
              <a:t>Paid 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out </a:t>
            </a:r>
            <a:r>
              <a:rPr lang="en-GB" sz="2000" b="1" dirty="0" smtClean="0">
                <a:solidFill>
                  <a:schemeClr val="bg2">
                    <a:lumMod val="50000"/>
                  </a:schemeClr>
                </a:solidFill>
              </a:rPr>
              <a:t>in Nigeria irrespective of members residential location </a:t>
            </a:r>
          </a:p>
          <a:p>
            <a:pPr lvl="1"/>
            <a:r>
              <a:rPr lang="en-GB" sz="2000" b="1" dirty="0" err="1" smtClean="0">
                <a:solidFill>
                  <a:schemeClr val="bg2">
                    <a:lumMod val="50000"/>
                  </a:schemeClr>
                </a:solidFill>
              </a:rPr>
              <a:t>Payout</a:t>
            </a:r>
            <a:r>
              <a:rPr lang="en-GB" sz="2000" b="1" dirty="0" smtClean="0">
                <a:solidFill>
                  <a:schemeClr val="bg2">
                    <a:lumMod val="50000"/>
                  </a:schemeClr>
                </a:solidFill>
              </a:rPr>
              <a:t>  Currency is 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Naira only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          Basic </a:t>
            </a:r>
            <a:r>
              <a:rPr lang="en-US" b="1" dirty="0">
                <a:solidFill>
                  <a:schemeClr val="tx1"/>
                </a:solidFill>
              </a:rPr>
              <a:t>Coverage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Life Insurance Sum Assured - N1m</a:t>
            </a:r>
          </a:p>
          <a:p>
            <a:pPr lvl="1"/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Critical Illness Sum Assured - N1m</a:t>
            </a:r>
          </a:p>
          <a:p>
            <a:pPr lvl="1"/>
            <a:r>
              <a:rPr lang="en-GB" sz="2000" b="1" dirty="0" smtClean="0">
                <a:solidFill>
                  <a:schemeClr val="bg2">
                    <a:lumMod val="50000"/>
                  </a:schemeClr>
                </a:solidFill>
              </a:rPr>
              <a:t>Funeral Expenses 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Sum Assured </a:t>
            </a:r>
            <a:r>
              <a:rPr lang="en-GB" sz="2000" b="1" dirty="0" smtClean="0">
                <a:solidFill>
                  <a:schemeClr val="bg2">
                    <a:lumMod val="50000"/>
                  </a:schemeClr>
                </a:solidFill>
              </a:rPr>
              <a:t>– N0.5m</a:t>
            </a:r>
            <a:endParaRPr lang="en-GB" sz="2000" b="1" dirty="0">
              <a:solidFill>
                <a:schemeClr val="bg2">
                  <a:lumMod val="50000"/>
                </a:schemeClr>
              </a:solidFill>
            </a:endParaRPr>
          </a:p>
          <a:p>
            <a:pPr marL="502920" lvl="1" indent="0">
              <a:buNone/>
            </a:pPr>
            <a:endParaRPr lang="en-US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02920" lvl="1" indent="0">
              <a:buNone/>
            </a:pP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  <a:p>
            <a:pPr marL="502920" lvl="1" indent="0">
              <a:buNone/>
            </a:pPr>
            <a:r>
              <a:rPr lang="en-US" sz="1100" b="1" dirty="0" smtClean="0">
                <a:solidFill>
                  <a:srgbClr val="FF0000"/>
                </a:solidFill>
              </a:rPr>
              <a:t>* </a:t>
            </a:r>
            <a:r>
              <a:rPr lang="en-US" sz="1100" b="1" dirty="0">
                <a:solidFill>
                  <a:srgbClr val="FF0000"/>
                </a:solidFill>
              </a:rPr>
              <a:t>automatic inclusion only for members paying annual dues</a:t>
            </a:r>
            <a:endParaRPr lang="en-GB" sz="1100" b="1" dirty="0">
              <a:solidFill>
                <a:srgbClr val="FF0000"/>
              </a:solidFill>
            </a:endParaRPr>
          </a:p>
          <a:p>
            <a:pPr lvl="1"/>
            <a:endParaRPr lang="en-US" b="1" dirty="0"/>
          </a:p>
          <a:p>
            <a:pPr lvl="0"/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569" y="3097161"/>
            <a:ext cx="3106600" cy="21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7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364301" cy="228359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Group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6812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 smtClean="0"/>
              <a:t>Examples of optional enhanced cover plus add-ons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330" y="1532212"/>
            <a:ext cx="7816686" cy="386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3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416060" cy="2948348"/>
          </a:xfrm>
        </p:spPr>
        <p:txBody>
          <a:bodyPr>
            <a:noAutofit/>
          </a:bodyPr>
          <a:lstStyle/>
          <a:p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>Finance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/>
              <a:t/>
            </a:r>
            <a:br>
              <a:rPr lang="en-US" sz="4800" b="1" dirty="0"/>
            </a:br>
            <a:endParaRPr lang="en-US" sz="4800" b="1" dirty="0"/>
          </a:p>
        </p:txBody>
      </p:sp>
      <p:graphicFrame>
        <p:nvGraphicFramePr>
          <p:cNvPr id="7" name="Content Placeholder 6" descr="Clustered column chart representing&#10;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441258"/>
              </p:ext>
            </p:extLst>
          </p:nvPr>
        </p:nvGraphicFramePr>
        <p:xfrm>
          <a:off x="3868738" y="1353312"/>
          <a:ext cx="7315200" cy="3685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52000" y="5193791"/>
            <a:ext cx="6829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Active</a:t>
            </a:r>
            <a:r>
              <a:rPr lang="en-GB" dirty="0" smtClean="0"/>
              <a:t> / </a:t>
            </a:r>
            <a:r>
              <a:rPr lang="en-GB" b="1" dirty="0" smtClean="0"/>
              <a:t>Infrequent </a:t>
            </a:r>
          </a:p>
          <a:p>
            <a:r>
              <a:rPr lang="en-GB" dirty="0" smtClean="0"/>
              <a:t>Classification is an analysis of attendance </a:t>
            </a:r>
            <a:r>
              <a:rPr lang="en-GB" dirty="0"/>
              <a:t>at meetings / contributions </a:t>
            </a:r>
            <a:endParaRPr lang="en-GB" dirty="0" smtClean="0"/>
          </a:p>
          <a:p>
            <a:r>
              <a:rPr lang="en-GB" b="1" dirty="0" smtClean="0"/>
              <a:t>Dormant</a:t>
            </a:r>
          </a:p>
          <a:p>
            <a:r>
              <a:rPr lang="en-GB" dirty="0" smtClean="0"/>
              <a:t>This is typically where there is no formal engagement with association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868738" y="797754"/>
            <a:ext cx="2339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Global Membership</a:t>
            </a:r>
          </a:p>
        </p:txBody>
      </p:sp>
    </p:spTree>
    <p:extLst>
      <p:ext uri="{BB962C8B-B14F-4D97-AF65-F5344CB8AC3E}">
        <p14:creationId xmlns:p14="http://schemas.microsoft.com/office/powerpoint/2010/main" val="40469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2455756"/>
            <a:ext cx="3416060" cy="3259244"/>
          </a:xfrm>
        </p:spPr>
        <p:txBody>
          <a:bodyPr>
            <a:noAutofit/>
          </a:bodyPr>
          <a:lstStyle/>
          <a:p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>Finance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/>
              <a:t/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20742" y="772794"/>
            <a:ext cx="245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Budget Proposal </a:t>
            </a:r>
            <a:endParaRPr lang="en-GB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153" y="1393066"/>
            <a:ext cx="7394839" cy="46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416060" cy="2948348"/>
          </a:xfrm>
        </p:spPr>
        <p:txBody>
          <a:bodyPr>
            <a:noAutofit/>
          </a:bodyPr>
          <a:lstStyle/>
          <a:p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>Finance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/>
              <a:t/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48174" y="785214"/>
            <a:ext cx="3527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Analysis and Calculations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48174" y="4864609"/>
            <a:ext cx="7517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Foreign exchange rates are based on a projected average currency rate for Europe and America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Contributor numbers are a broad average calculation of past performance, level of engagement and attendance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736" y="1293010"/>
            <a:ext cx="7193944" cy="346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364301" cy="318937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Preamble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Why we need to Restructure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3867910" y="868680"/>
            <a:ext cx="7760497" cy="5120640"/>
          </a:xfrm>
        </p:spPr>
        <p:txBody>
          <a:bodyPr>
            <a:noAutofit/>
          </a:bodyPr>
          <a:lstStyle/>
          <a:p>
            <a:r>
              <a:rPr lang="en-GB" b="1" dirty="0"/>
              <a:t>It’s been nearly 4 years since our extremely memorable reunion in October 2016.</a:t>
            </a:r>
          </a:p>
          <a:p>
            <a:r>
              <a:rPr lang="en-GB" b="1" dirty="0"/>
              <a:t>We have all been part of this journey of discovery, natural evolution and mutual appreciation of each other.  </a:t>
            </a:r>
          </a:p>
          <a:p>
            <a:r>
              <a:rPr lang="en-GB" b="1" dirty="0"/>
              <a:t>The EXCO started an exercise early 2020 to review our operational processes in order to </a:t>
            </a:r>
            <a:r>
              <a:rPr lang="en-US" b="1" dirty="0"/>
              <a:t>Adapt, Adjust, Adopt our protocols to achieve sustainability  for the future.</a:t>
            </a:r>
          </a:p>
          <a:p>
            <a:r>
              <a:rPr lang="en-US" b="1" dirty="0"/>
              <a:t>Recent events have underscored the need to intensify our efforts, highlighted the urgency for a more dynamic and progressive approach to meeting our  Social Responsibilities in a sustainable and equitable manner.</a:t>
            </a:r>
          </a:p>
          <a:p>
            <a:r>
              <a:rPr lang="en-US" b="1" dirty="0"/>
              <a:t>We now need your participation, contribution and approval to implement these proposals.</a:t>
            </a:r>
          </a:p>
          <a:p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13" name="Content Placeholder 5" descr="Gear diagram with a sequence of 3 steps to show interlocking ideas"/>
          <p:cNvGraphicFramePr>
            <a:graphicFrameLocks/>
          </p:cNvGraphicFramePr>
          <p:nvPr/>
        </p:nvGraphicFramePr>
        <p:xfrm>
          <a:off x="9259420" y="4980029"/>
          <a:ext cx="2225615" cy="2018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585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364301" cy="318937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Introduction </a:t>
            </a:r>
            <a:r>
              <a:rPr lang="en-US" sz="4000" b="1" dirty="0">
                <a:solidFill>
                  <a:schemeClr val="bg1"/>
                </a:solidFill>
              </a:rPr>
              <a:t/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of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Global GCIOBA 76 Executive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268" y="769217"/>
            <a:ext cx="7315200" cy="5120640"/>
          </a:xfrm>
        </p:spPr>
        <p:txBody>
          <a:bodyPr/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Biodun Obileye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– President – Nigeria (Global)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Tolu Fayemi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– President – Europe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Tunji Taiwo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– President – The Americas</a:t>
            </a:r>
          </a:p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Goke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Osibodu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– Former President (Nigeria)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Ayo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Olaoye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– General Secretary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Tunde Obrimah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– Treasurer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Olumide Ayoola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– Communications Officer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Kunle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Morohundiya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– Legal Adviser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Tito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Adebajo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– Welfare Officer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1" t="6289" r="60538" b="61384"/>
          <a:stretch/>
        </p:blipFill>
        <p:spPr>
          <a:xfrm>
            <a:off x="9942752" y="5308001"/>
            <a:ext cx="859770" cy="1026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2" t="5157" r="10140" b="65283"/>
          <a:stretch/>
        </p:blipFill>
        <p:spPr>
          <a:xfrm>
            <a:off x="3513268" y="5287992"/>
            <a:ext cx="946592" cy="1026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6" t="11321" r="55506" b="62390"/>
          <a:stretch/>
        </p:blipFill>
        <p:spPr>
          <a:xfrm>
            <a:off x="9031151" y="5308001"/>
            <a:ext cx="884047" cy="1026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3" t="21510" r="29898" b="59245"/>
          <a:stretch/>
        </p:blipFill>
        <p:spPr>
          <a:xfrm>
            <a:off x="4484389" y="5287992"/>
            <a:ext cx="907126" cy="1026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6" r="28993" b="24403"/>
          <a:stretch/>
        </p:blipFill>
        <p:spPr>
          <a:xfrm>
            <a:off x="8160268" y="5297996"/>
            <a:ext cx="843329" cy="10065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21384" r="80799" b="59245"/>
          <a:stretch/>
        </p:blipFill>
        <p:spPr>
          <a:xfrm>
            <a:off x="5426349" y="5297997"/>
            <a:ext cx="879573" cy="1016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004" y="5287991"/>
            <a:ext cx="890663" cy="10065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62" y="5287991"/>
            <a:ext cx="863254" cy="10065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3" t="29182" r="41074" b="45534"/>
          <a:stretch/>
        </p:blipFill>
        <p:spPr>
          <a:xfrm>
            <a:off x="10813863" y="5287990"/>
            <a:ext cx="875572" cy="10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364301" cy="228359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Governance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“Previously”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540" y="795528"/>
            <a:ext cx="7315200" cy="6062472"/>
          </a:xfrm>
        </p:spPr>
        <p:txBody>
          <a:bodyPr>
            <a:normAutofit/>
          </a:bodyPr>
          <a:lstStyle/>
          <a:p>
            <a:pPr lvl="0"/>
            <a:r>
              <a:rPr lang="en-GB" sz="2400" b="1" dirty="0"/>
              <a:t>Previously, we have relied solely on the goodwill of our members who have been willing to serve</a:t>
            </a:r>
          </a:p>
          <a:p>
            <a:pPr lvl="0"/>
            <a:r>
              <a:rPr lang="en-GB" sz="2400" b="1" dirty="0"/>
              <a:t>Ensuring smooth succession and continuity has been the responsibility of the incumbent </a:t>
            </a:r>
          </a:p>
          <a:p>
            <a:pPr lvl="0"/>
            <a:r>
              <a:rPr lang="en-GB" sz="2400" b="1" dirty="0"/>
              <a:t>This process has largely been by “Acclamation”</a:t>
            </a:r>
          </a:p>
          <a:p>
            <a:pPr lvl="0"/>
            <a:r>
              <a:rPr lang="en-GB" sz="2400" b="1" dirty="0"/>
              <a:t>This model has served us well across all regions</a:t>
            </a:r>
          </a:p>
          <a:p>
            <a:pPr lvl="0"/>
            <a:r>
              <a:rPr lang="en-GB" sz="2400" b="1" dirty="0"/>
              <a:t>These changes seek to extend the </a:t>
            </a:r>
            <a:r>
              <a:rPr lang="en-GB" sz="2400" b="1" dirty="0">
                <a:solidFill>
                  <a:srgbClr val="FF0000"/>
                </a:solidFill>
              </a:rPr>
              <a:t>“opportunity to serve” </a:t>
            </a:r>
            <a:r>
              <a:rPr lang="en-GB" sz="2400" b="1" dirty="0"/>
              <a:t>to all members and </a:t>
            </a:r>
            <a:r>
              <a:rPr lang="en-GB" sz="2400" b="1" dirty="0">
                <a:solidFill>
                  <a:srgbClr val="FF0000"/>
                </a:solidFill>
              </a:rPr>
              <a:t>does not </a:t>
            </a:r>
            <a:r>
              <a:rPr lang="en-GB" sz="2400" b="1" dirty="0"/>
              <a:t>replace the process of “Acclamation” provided, there is no other candidate AND the incumbent is willing to </a:t>
            </a:r>
            <a:r>
              <a:rPr lang="en-GB" sz="2400" b="1" dirty="0" smtClean="0"/>
              <a:t>continue</a:t>
            </a:r>
          </a:p>
          <a:p>
            <a:pPr lvl="0"/>
            <a:endParaRPr lang="en-GB" sz="4800" b="1" dirty="0"/>
          </a:p>
          <a:p>
            <a:endParaRPr lang="en-GB" b="1" dirty="0"/>
          </a:p>
          <a:p>
            <a:pPr lvl="0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6985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364301" cy="228359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Governance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“Moving Forward”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692" y="786384"/>
            <a:ext cx="7551588" cy="6620256"/>
          </a:xfrm>
        </p:spPr>
        <p:txBody>
          <a:bodyPr>
            <a:normAutofit/>
          </a:bodyPr>
          <a:lstStyle/>
          <a:p>
            <a:pPr lvl="0"/>
            <a:r>
              <a:rPr lang="en-GB" sz="2400" b="1" dirty="0" smtClean="0"/>
              <a:t>We have consulted over the last 2 weeks via short texts on WhatsApp and more recently provided sections of this presentation</a:t>
            </a:r>
            <a:endParaRPr lang="en-GB" sz="2400" b="1" dirty="0"/>
          </a:p>
          <a:p>
            <a:pPr lvl="0"/>
            <a:r>
              <a:rPr lang="en-GB" sz="2400" b="1" dirty="0" smtClean="0"/>
              <a:t>The essence of this consultation was to provide you with </a:t>
            </a:r>
            <a:r>
              <a:rPr lang="en-GB" sz="2400" b="1" dirty="0" smtClean="0">
                <a:solidFill>
                  <a:srgbClr val="FF0000"/>
                </a:solidFill>
              </a:rPr>
              <a:t>“advance” </a:t>
            </a:r>
            <a:r>
              <a:rPr lang="en-GB" sz="2400" b="1" dirty="0" smtClean="0"/>
              <a:t>view of our deliberations thus far, so that we may avail ourselves of your views, comments, critical discuss and disparate expertise</a:t>
            </a:r>
            <a:endParaRPr lang="en-GB" sz="2400" b="1" dirty="0"/>
          </a:p>
          <a:p>
            <a:pPr lvl="0"/>
            <a:r>
              <a:rPr lang="en-GB" sz="2400" b="1" dirty="0" smtClean="0"/>
              <a:t>The hope is that this will result in </a:t>
            </a:r>
          </a:p>
          <a:p>
            <a:pPr lvl="1"/>
            <a:r>
              <a:rPr lang="en-GB" sz="2200" b="1" dirty="0"/>
              <a:t>B</a:t>
            </a:r>
            <a:r>
              <a:rPr lang="en-GB" sz="2200" b="1" dirty="0" smtClean="0"/>
              <a:t>etter engagement with each other </a:t>
            </a:r>
          </a:p>
          <a:p>
            <a:pPr lvl="1"/>
            <a:r>
              <a:rPr lang="en-GB" sz="2200" b="1" dirty="0" smtClean="0"/>
              <a:t>Mutual respect for each other</a:t>
            </a:r>
          </a:p>
          <a:p>
            <a:pPr lvl="1"/>
            <a:r>
              <a:rPr lang="en-GB" sz="2200" b="1" dirty="0" smtClean="0"/>
              <a:t>A cohesive plan for our collective future</a:t>
            </a:r>
          </a:p>
          <a:p>
            <a:pPr lvl="1"/>
            <a:r>
              <a:rPr lang="en-GB" sz="2200" b="1" dirty="0" smtClean="0"/>
              <a:t>Better preparation and attention  to our wellbeing</a:t>
            </a:r>
          </a:p>
          <a:p>
            <a:pPr lvl="1"/>
            <a:r>
              <a:rPr lang="en-GB" sz="2200" b="1" dirty="0" smtClean="0"/>
              <a:t>Operation as a well oiled, more organised unit globally </a:t>
            </a:r>
            <a:endParaRPr lang="en-GB" sz="2200" b="1" dirty="0"/>
          </a:p>
          <a:p>
            <a:pPr lvl="0"/>
            <a:r>
              <a:rPr lang="en-GB" sz="2200" b="1" dirty="0" smtClean="0"/>
              <a:t>This is a clarion call for us all consider how we can contribute going forward into the future</a:t>
            </a:r>
            <a:endParaRPr lang="en-GB" sz="2200" b="1" dirty="0"/>
          </a:p>
          <a:p>
            <a:endParaRPr lang="en-GB" b="1" dirty="0"/>
          </a:p>
          <a:p>
            <a:pPr lvl="0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4170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364301" cy="228359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Governance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“Moving Forward”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endParaRPr lang="en-GB" b="1" dirty="0"/>
          </a:p>
          <a:p>
            <a:pPr lvl="0"/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This new process now provides, in a transparent manner, how you can get involved, participate and lead in the smooth running  of our association</a:t>
            </a:r>
          </a:p>
          <a:p>
            <a:pPr lvl="0"/>
            <a:r>
              <a:rPr lang="en-GB" b="1" dirty="0">
                <a:solidFill>
                  <a:schemeClr val="tx1"/>
                </a:solidFill>
              </a:rPr>
              <a:t>Do you know how the elective positions are filled?</a:t>
            </a:r>
          </a:p>
          <a:p>
            <a:pPr lvl="1"/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Any member of the association in each region may nominate a candidate during the election year</a:t>
            </a:r>
          </a:p>
          <a:p>
            <a:pPr lvl="0"/>
            <a:r>
              <a:rPr lang="en-GB" b="1" dirty="0">
                <a:solidFill>
                  <a:schemeClr val="tx1"/>
                </a:solidFill>
              </a:rPr>
              <a:t>What is the tenure of office?</a:t>
            </a:r>
          </a:p>
          <a:p>
            <a:pPr lvl="1"/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Elections are held every 2 years</a:t>
            </a:r>
          </a:p>
          <a:p>
            <a:pPr lvl="1"/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The tenure of all elected officials is 2 years</a:t>
            </a:r>
          </a:p>
          <a:p>
            <a:pPr lvl="0"/>
            <a:r>
              <a:rPr lang="en-GB" b="1" dirty="0">
                <a:solidFill>
                  <a:schemeClr val="tx1"/>
                </a:solidFill>
              </a:rPr>
              <a:t>How do you get involved if you want to serve?</a:t>
            </a:r>
          </a:p>
          <a:p>
            <a:pPr lvl="1"/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Aside from elective office, there are also appointed roles which the EXCO is responsible for filling. Please contact your Region/Chapter president with availability</a:t>
            </a:r>
          </a:p>
          <a:p>
            <a:pPr lvl="0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134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364301" cy="228359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Constitution</a:t>
            </a:r>
            <a:br>
              <a:rPr lang="en-US" sz="4400" b="1" dirty="0">
                <a:solidFill>
                  <a:schemeClr val="bg1"/>
                </a:solidFill>
              </a:rPr>
            </a:b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96701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Name and Headquarters</a:t>
            </a:r>
          </a:p>
          <a:p>
            <a:pPr lvl="1"/>
            <a:r>
              <a:rPr lang="en-US" sz="2000" b="1" dirty="0"/>
              <a:t>GCIOBA 76-81 Set</a:t>
            </a:r>
          </a:p>
          <a:p>
            <a:pPr lvl="1"/>
            <a:r>
              <a:rPr lang="en-US" sz="2000" b="1" dirty="0"/>
              <a:t>Nigeria HQ</a:t>
            </a:r>
          </a:p>
          <a:p>
            <a:pPr lvl="1"/>
            <a:r>
              <a:rPr lang="en-GB" sz="2000" b="1" dirty="0"/>
              <a:t>3 Regional groups</a:t>
            </a:r>
            <a:endParaRPr lang="en-US" sz="2000" b="1" dirty="0"/>
          </a:p>
          <a:p>
            <a:pPr marL="502920" lvl="1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AIMS AND OBJECTIVES</a:t>
            </a:r>
          </a:p>
          <a:p>
            <a:pPr lvl="1"/>
            <a:r>
              <a:rPr lang="en-US" sz="2200" b="1" dirty="0"/>
              <a:t>Maintain a close association between members </a:t>
            </a:r>
          </a:p>
          <a:p>
            <a:pPr lvl="1"/>
            <a:r>
              <a:rPr lang="en-US" sz="2200" b="1" dirty="0"/>
              <a:t>Promote and protect the interest, welfare and progress of individual members and the group as a collective</a:t>
            </a:r>
          </a:p>
          <a:p>
            <a:pPr lvl="1"/>
            <a:r>
              <a:rPr lang="en-US" sz="2200" b="1" dirty="0"/>
              <a:t>Commitment to upholding of standards and development of our Alma </a:t>
            </a:r>
            <a:r>
              <a:rPr lang="en-US" sz="2200" b="1" dirty="0" err="1"/>
              <a:t>mata</a:t>
            </a:r>
            <a:r>
              <a:rPr lang="en-US" sz="2200" b="1" dirty="0"/>
              <a:t> </a:t>
            </a:r>
            <a:r>
              <a:rPr lang="en-US" sz="2200" b="1" dirty="0" smtClean="0"/>
              <a:t>- Government </a:t>
            </a:r>
            <a:r>
              <a:rPr lang="en-US" sz="2200" b="1" dirty="0"/>
              <a:t>College, Ibadan</a:t>
            </a:r>
          </a:p>
          <a:p>
            <a:pPr lvl="1"/>
            <a:endParaRPr lang="en-GB" b="1" dirty="0"/>
          </a:p>
          <a:p>
            <a:endParaRPr lang="en-GB" b="1" dirty="0"/>
          </a:p>
          <a:p>
            <a:pPr lvl="0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560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196"/>
            <a:ext cx="3364301" cy="228359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Constitution</a:t>
            </a:r>
            <a:br>
              <a:rPr lang="en-US" sz="4400" b="1" dirty="0">
                <a:solidFill>
                  <a:schemeClr val="bg1"/>
                </a:solidFill>
              </a:rPr>
            </a:b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96701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b="1" dirty="0">
              <a:solidFill>
                <a:srgbClr val="FF0000"/>
              </a:solidFill>
            </a:endParaRPr>
          </a:p>
          <a:p>
            <a:pPr lvl="1"/>
            <a:endParaRPr lang="en-US" sz="2200" b="1" dirty="0"/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MEMBERSHIP</a:t>
            </a:r>
          </a:p>
          <a:p>
            <a:pPr lvl="1"/>
            <a:r>
              <a:rPr lang="en-US" sz="2200" b="1" dirty="0"/>
              <a:t>Automatic membership of GCIOBA76</a:t>
            </a:r>
          </a:p>
          <a:p>
            <a:pPr lvl="1"/>
            <a:r>
              <a:rPr lang="en-GB" sz="2200" b="1" dirty="0"/>
              <a:t>Variance in member activity levels</a:t>
            </a:r>
          </a:p>
          <a:p>
            <a:pPr lvl="1"/>
            <a:r>
              <a:rPr lang="en-GB" sz="2200" b="1" dirty="0"/>
              <a:t>Seeking missing members</a:t>
            </a:r>
            <a:endParaRPr lang="en-US" sz="2200" b="1" dirty="0"/>
          </a:p>
          <a:p>
            <a:pPr lvl="1"/>
            <a:r>
              <a:rPr lang="en-US" sz="2200" b="1" dirty="0"/>
              <a:t>Privilege membership of Group social media platforms</a:t>
            </a:r>
          </a:p>
          <a:p>
            <a:pPr lvl="1"/>
            <a:endParaRPr lang="en-US" sz="2200" b="1" dirty="0"/>
          </a:p>
          <a:p>
            <a:pPr lvl="1"/>
            <a:endParaRPr lang="en-GB" sz="2200" b="1" dirty="0"/>
          </a:p>
          <a:p>
            <a:endParaRPr lang="en-GB" sz="2200" b="1" dirty="0"/>
          </a:p>
          <a:p>
            <a:pPr lvl="0"/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263089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2210</TotalTime>
  <Words>1547</Words>
  <Application>Microsoft Office PowerPoint</Application>
  <PresentationFormat>Widescreen</PresentationFormat>
  <Paragraphs>230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Book Antiqua</vt:lpstr>
      <vt:lpstr>Calibri</vt:lpstr>
      <vt:lpstr>Corbel</vt:lpstr>
      <vt:lpstr>Wingdings 2</vt:lpstr>
      <vt:lpstr>Frame</vt:lpstr>
      <vt:lpstr>Preparing for the future</vt:lpstr>
      <vt:lpstr>Agenda</vt:lpstr>
      <vt:lpstr>Preamble Why we need to Restructure</vt:lpstr>
      <vt:lpstr>Introduction  of  Global GCIOBA 76 Executive Council</vt:lpstr>
      <vt:lpstr>Governance “Previously”</vt:lpstr>
      <vt:lpstr>Governance “Moving Forward”</vt:lpstr>
      <vt:lpstr>Governance “Moving Forward”</vt:lpstr>
      <vt:lpstr>Constitution </vt:lpstr>
      <vt:lpstr>Constitution </vt:lpstr>
      <vt:lpstr>Constitution </vt:lpstr>
      <vt:lpstr>Constitution </vt:lpstr>
      <vt:lpstr>Constitution </vt:lpstr>
      <vt:lpstr>Constitution </vt:lpstr>
      <vt:lpstr>WELFARE CHARTER</vt:lpstr>
      <vt:lpstr>WELFARE CHARTER</vt:lpstr>
      <vt:lpstr>WELFARE CHARTER</vt:lpstr>
      <vt:lpstr>WELFARE CHARTER</vt:lpstr>
      <vt:lpstr>WELFARE CHARTER</vt:lpstr>
      <vt:lpstr>WELFARE CHARTER</vt:lpstr>
      <vt:lpstr>WELFARE CHARTER</vt:lpstr>
      <vt:lpstr>Group Welfare</vt:lpstr>
      <vt:lpstr>Group Insurance</vt:lpstr>
      <vt:lpstr>Group Insurance</vt:lpstr>
      <vt:lpstr>Group Insurance</vt:lpstr>
      <vt:lpstr> Finance  </vt:lpstr>
      <vt:lpstr> Finance  </vt:lpstr>
      <vt:lpstr> Finance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the future</dc:title>
  <dc:creator>Ade Tolu Fayemi</dc:creator>
  <cp:lastModifiedBy>Ade Tolu Fayemi</cp:lastModifiedBy>
  <cp:revision>105</cp:revision>
  <dcterms:created xsi:type="dcterms:W3CDTF">2020-08-27T18:10:47Z</dcterms:created>
  <dcterms:modified xsi:type="dcterms:W3CDTF">2020-09-25T08:58:00Z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